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04"/>
    <p:restoredTop sz="86333"/>
  </p:normalViewPr>
  <p:slideViewPr>
    <p:cSldViewPr snapToGrid="0" snapToObjects="1">
      <p:cViewPr>
        <p:scale>
          <a:sx n="66" d="100"/>
          <a:sy n="66" d="100"/>
        </p:scale>
        <p:origin x="-130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168"/>
    </p:cViewPr>
  </p:notesTextViewPr>
  <p:notesViewPr>
    <p:cSldViewPr snapToGrid="0" snapToObjects="1">
      <p:cViewPr varScale="1">
        <p:scale>
          <a:sx n="78" d="100"/>
          <a:sy n="78" d="100"/>
        </p:scale>
        <p:origin x="23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7A12D-A020-BB49-AD67-E7FABE8034BB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82074-0B66-9D45-BB55-386BC2F18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5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A810CD66-9860-7F42-88F4-2E6957560D05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kern="1200" dirty="0" smtClean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(Note: Embedded links are present but live only in the slide display mode.)</a:t>
            </a:r>
            <a:endParaRPr lang="en-US" altLang="en-US" sz="900" dirty="0" smtClean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  <a:p>
            <a:pPr algn="just"/>
            <a:endParaRPr lang="en-IN" sz="9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en-IN" sz="9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18.2. 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Mechanism of glycosylation of Skp1 in the cytoplasm of 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protists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Glycosylation is enabled by prior hydroxylation of a single Pro-residue by the action of a cytoplasmic, O2-dependent prolyl 4(</a:t>
            </a:r>
            <a:r>
              <a:rPr lang="en-US" sz="9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)-hydroxylase that is homologous to the HIF</a:t>
            </a:r>
            <a:r>
              <a:rPr lang="el-GR" sz="900" kern="120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  <a:sym typeface="Symbol"/>
              </a:rPr>
              <a:t>α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prolyl hydroxylases of animals that regulate transcriptional responses to hypoxia. (</a:t>
            </a:r>
            <a:r>
              <a:rPr lang="en-US" sz="9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the parasite </a:t>
            </a:r>
            <a:r>
              <a:rPr lang="en-US" sz="9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Toxoplasma </a:t>
            </a:r>
            <a:r>
              <a:rPr lang="en-US" sz="9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gondii</a:t>
            </a:r>
            <a:r>
              <a:rPr lang="en-US" sz="9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Skp1 hydroxyproline-154 is sequentially modified by a series of five soluble, sugar nucleotide</a:t>
            </a: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dependent glycosyltransferase activities expressed by four proteins. Below, domain diagrams of these enzymes, and the 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CAZy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family designations of the glycosyltransferases, are illustrated. Notably, they are all cytoplasmic proteins lacking rough endoplasmic reticulum (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rER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or nuclear targeting sequences. (</a:t>
            </a:r>
            <a:r>
              <a:rPr lang="en-US" sz="9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another 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protist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9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Dictyostelium</a:t>
            </a:r>
            <a:r>
              <a:rPr lang="en-US" sz="9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equivalent Pro-residue is similarly modified, but the addition of the final two sugars is mediated by a different, dual function glycosyltransferase, suggesting convergent evolution to generate a similar glycan. (</a:t>
            </a:r>
            <a:r>
              <a:rPr lang="en-US" sz="9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Schematic diagrams of enzyme homologs from other 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protists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depicting their expression as fusion proteins. Related glycosyltransferase genes are found in select representatives of all of the major branches of 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protist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evolution and some pathogenic fungi, but not “higher” plants or animals. (</a:t>
            </a:r>
            <a:r>
              <a:rPr lang="en-US" sz="9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Model for the role of hydroxylation and αGlcNAcylation in inhibiting Skp1 dimerization and affecting its conformation, the role of glycan extension on promoting interactions with F-box proteins, and predicted effects on the turnover of 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polyubiquitin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ligase substrates.</a:t>
            </a: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01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5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7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4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9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3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7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1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91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8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9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78BDF-EEB2-1348-862C-303861ED637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6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glycans/snfg.html" TargetMode="External"/><Relationship Id="rId3" Type="http://schemas.openxmlformats.org/officeDocument/2006/relationships/hyperlink" Target="https://www.ncbi.nlm.nih.gov/glycans/" TargetMode="External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cshlpress.com/default.tpl?action=full&amp;--eqskudatarq=1358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 txBox="1">
            <a:spLocks noChangeArrowheads="1"/>
          </p:cNvSpPr>
          <p:nvPr/>
        </p:nvSpPr>
        <p:spPr bwMode="auto">
          <a:xfrm>
            <a:off x="168227" y="85503"/>
            <a:ext cx="8779792" cy="34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sz="2000" b="1" dirty="0"/>
              <a:t>Mechanism of </a:t>
            </a:r>
            <a:r>
              <a:rPr lang="en-US" sz="2000" b="1" dirty="0" smtClean="0"/>
              <a:t>Glycosylation </a:t>
            </a:r>
            <a:r>
              <a:rPr lang="en-US" sz="2000" b="1" dirty="0"/>
              <a:t>of </a:t>
            </a:r>
            <a:r>
              <a:rPr lang="en-US" sz="2000" b="1" dirty="0" smtClean="0"/>
              <a:t>Skp1 </a:t>
            </a:r>
            <a:r>
              <a:rPr lang="en-US" sz="2000" b="1" dirty="0"/>
              <a:t>in the </a:t>
            </a:r>
            <a:r>
              <a:rPr lang="en-US" sz="2000" b="1" dirty="0" smtClean="0"/>
              <a:t>Cytoplasm </a:t>
            </a:r>
            <a:r>
              <a:rPr lang="en-US" sz="2000" b="1" dirty="0"/>
              <a:t>of </a:t>
            </a:r>
            <a:r>
              <a:rPr lang="en-US" sz="2000" b="1" dirty="0" err="1" smtClean="0"/>
              <a:t>Protists</a:t>
            </a:r>
            <a:endParaRPr lang="en-US" altLang="en-US" sz="2000" b="1" i="1" dirty="0">
              <a:solidFill>
                <a:schemeClr val="tx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3546" y="5795547"/>
            <a:ext cx="8604390" cy="953234"/>
            <a:chOff x="243546" y="5795547"/>
            <a:chExt cx="8604390" cy="95323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B82C571D-AF97-4F50-B29D-B11BF3E50219}"/>
                </a:ext>
              </a:extLst>
            </p:cNvPr>
            <p:cNvGrpSpPr/>
            <p:nvPr/>
          </p:nvGrpSpPr>
          <p:grpSpPr>
            <a:xfrm>
              <a:off x="243546" y="6182938"/>
              <a:ext cx="1316220" cy="565843"/>
              <a:chOff x="258786" y="5877048"/>
              <a:chExt cx="1316220" cy="565843"/>
            </a:xfrm>
          </p:grpSpPr>
          <p:pic>
            <p:nvPicPr>
              <p:cNvPr id="26" name="Picture 2">
                <a:hlinkClick r:id="rId3"/>
                <a:extLst>
                  <a:ext uri="{FF2B5EF4-FFF2-40B4-BE49-F238E27FC236}">
                    <a16:creationId xmlns:a16="http://schemas.microsoft.com/office/drawing/2014/main" xmlns="" id="{389D792B-E250-4BF3-91E6-8F8F290A5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2568" y="5877048"/>
                <a:ext cx="452438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3">
                <a:hlinkClick r:id="rId5"/>
                <a:extLst>
                  <a:ext uri="{FF2B5EF4-FFF2-40B4-BE49-F238E27FC236}">
                    <a16:creationId xmlns:a16="http://schemas.microsoft.com/office/drawing/2014/main" xmlns="" id="{A82217C4-D877-4837-8E06-8F1CEA630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264" y="5880348"/>
                <a:ext cx="418916" cy="415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C470F895-C851-47BA-ACB2-1CC1F759F215}"/>
                  </a:ext>
                </a:extLst>
              </p:cNvPr>
              <p:cNvSpPr/>
              <p:nvPr/>
            </p:nvSpPr>
            <p:spPr>
              <a:xfrm>
                <a:off x="258786" y="6258225"/>
                <a:ext cx="870751" cy="184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Buy the Book</a:t>
                </a: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2235" y="5838689"/>
              <a:ext cx="625701" cy="84124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1500348" y="5795547"/>
              <a:ext cx="6270446" cy="16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/>
              <a:r>
                <a:rPr lang="en-US" altLang="en-US" sz="1200" b="1" i="1" dirty="0">
                  <a:solidFill>
                    <a:schemeClr val="tx2"/>
                  </a:solidFill>
                </a:rPr>
                <a:t>Chapter </a:t>
              </a:r>
              <a:r>
                <a:rPr lang="en-US" altLang="en-US" sz="1200" b="1" i="1" dirty="0" smtClean="0">
                  <a:solidFill>
                    <a:schemeClr val="tx2"/>
                  </a:solidFill>
                </a:rPr>
                <a:t>18, </a:t>
              </a:r>
              <a:r>
                <a:rPr lang="en-US" altLang="en-US" sz="1200" b="1" i="1" dirty="0">
                  <a:solidFill>
                    <a:schemeClr val="tx2"/>
                  </a:solidFill>
                </a:rPr>
                <a:t>Figure </a:t>
              </a:r>
              <a:r>
                <a:rPr lang="en-US" altLang="en-US" sz="1200" b="1" i="1" dirty="0" smtClean="0">
                  <a:solidFill>
                    <a:schemeClr val="tx2"/>
                  </a:solidFill>
                </a:rPr>
                <a:t>2. </a:t>
              </a:r>
              <a:r>
                <a:rPr lang="en-US" altLang="en-US" sz="1200" b="1" i="1" dirty="0">
                  <a:solidFill>
                    <a:schemeClr val="tx2"/>
                  </a:solidFill>
                </a:rPr>
                <a:t>Essentials of Glycobiology, </a:t>
              </a:r>
              <a:r>
                <a:rPr lang="en-US" altLang="en-US" sz="1000" b="1" dirty="0" smtClean="0">
                  <a:solidFill>
                    <a:schemeClr val="tx2"/>
                  </a:solidFill>
                </a:rPr>
                <a:t>Fourth </a:t>
              </a:r>
              <a:r>
                <a:rPr lang="en-US" altLang="en-US" sz="1000" b="1" dirty="0">
                  <a:solidFill>
                    <a:schemeClr val="tx2"/>
                  </a:solidFill>
                </a:rPr>
                <a:t>Edition</a:t>
              </a:r>
              <a:r>
                <a:rPr lang="en-US" altLang="en-US" sz="1200" b="1" i="1" dirty="0">
                  <a:solidFill>
                    <a:schemeClr val="tx2"/>
                  </a:solidFill>
                </a:rPr>
                <a:t> </a:t>
              </a:r>
              <a:endParaRPr lang="en-US" alt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860335" y="6526015"/>
              <a:ext cx="3681904" cy="173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©</a:t>
              </a:r>
              <a:r>
                <a:rPr lang="en-US" sz="900" dirty="0" smtClean="0"/>
                <a:t>2022 </a:t>
              </a:r>
              <a:r>
                <a:rPr lang="en-US" sz="900" dirty="0"/>
                <a:t>The Consortium of Glycobiology Editors, La Jolla, California</a:t>
              </a:r>
            </a:p>
          </p:txBody>
        </p:sp>
        <p:sp>
          <p:nvSpPr>
            <p:cNvPr id="16" name="Rectangle 15">
              <a:hlinkClick r:id="rId8"/>
            </p:cNvPr>
            <p:cNvSpPr/>
            <p:nvPr/>
          </p:nvSpPr>
          <p:spPr>
            <a:xfrm>
              <a:off x="3306932" y="6102861"/>
              <a:ext cx="28344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900" b="1" dirty="0" smtClean="0"/>
                <a:t>Click here for </a:t>
              </a:r>
              <a:r>
                <a:rPr lang="en-IN" sz="900" b="1" dirty="0" smtClean="0">
                  <a:solidFill>
                    <a:srgbClr val="0033CC"/>
                  </a:solidFill>
                </a:rPr>
                <a:t>Symbol </a:t>
              </a:r>
              <a:r>
                <a:rPr lang="en-IN" sz="900" b="1" dirty="0">
                  <a:solidFill>
                    <a:srgbClr val="0033CC"/>
                  </a:solidFill>
                </a:rPr>
                <a:t>Nomenclature for Glycans (SNFG</a:t>
              </a:r>
              <a:r>
                <a:rPr lang="en-IN" sz="900" b="1" dirty="0" smtClean="0">
                  <a:solidFill>
                    <a:srgbClr val="0033CC"/>
                  </a:solidFill>
                </a:rPr>
                <a:t>)</a:t>
              </a:r>
              <a:br>
                <a:rPr lang="en-IN" sz="900" b="1" dirty="0" smtClean="0">
                  <a:solidFill>
                    <a:srgbClr val="0033CC"/>
                  </a:solidFill>
                </a:rPr>
              </a:br>
              <a:r>
                <a:rPr lang="en-IN" sz="900" b="1" i="1" dirty="0"/>
                <a:t>(Live only in slide display mode)</a:t>
              </a:r>
              <a:endParaRPr lang="en-US" altLang="en-US" sz="900" b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16" y="588702"/>
            <a:ext cx="451008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</TotalTime>
  <Words>323</Words>
  <Application>Microsoft Office PowerPoint</Application>
  <PresentationFormat>On-screen Show (4:3)</PresentationFormat>
  <Paragraphs>9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Varki, Ajit</dc:creator>
  <cp:lastModifiedBy>SURESH T.</cp:lastModifiedBy>
  <cp:revision>66</cp:revision>
  <dcterms:created xsi:type="dcterms:W3CDTF">2017-05-17T01:16:58Z</dcterms:created>
  <dcterms:modified xsi:type="dcterms:W3CDTF">2022-02-02T15:14:37Z</dcterms:modified>
</cp:coreProperties>
</file>