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79181" autoAdjust="0"/>
  </p:normalViewPr>
  <p:slideViewPr>
    <p:cSldViewPr snapToGrid="0" snapToObjects="1">
      <p:cViewPr>
        <p:scale>
          <a:sx n="51" d="100"/>
          <a:sy n="51" d="100"/>
        </p:scale>
        <p:origin x="-8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  <a:endParaRPr lang="en-US" altLang="en-US" sz="9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algn="just"/>
            <a:endParaRPr lang="en-IN" sz="9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47.2. </a:t>
            </a:r>
            <a:r>
              <a:rPr lang="en-IN" sz="900" dirty="0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Loss of normal topology and polarization of epithelial cells in cancer results in secretion of mucins with truncated O-</a:t>
            </a:r>
            <a:r>
              <a:rPr lang="en-IN" sz="900" dirty="0" err="1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GalNAc</a:t>
            </a:r>
            <a:r>
              <a:rPr lang="en-IN" sz="900" dirty="0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 glycans, such as </a:t>
            </a:r>
            <a:r>
              <a:rPr lang="en-IN" sz="900" dirty="0" err="1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sialyl</a:t>
            </a:r>
            <a:r>
              <a:rPr lang="en-IN" sz="900" dirty="0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-Tn (</a:t>
            </a:r>
            <a:r>
              <a:rPr lang="en-IN" sz="900" dirty="0" err="1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STn</a:t>
            </a:r>
            <a:r>
              <a:rPr lang="en-IN" sz="900" dirty="0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) and Tn, into the bloodstream. </a:t>
            </a:r>
            <a:r>
              <a:rPr lang="en-IN" sz="900" dirty="0" err="1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Tumor</a:t>
            </a:r>
            <a:r>
              <a:rPr lang="en-IN" sz="900" dirty="0">
                <a:effectLst/>
                <a:latin typeface="+mn-lt"/>
                <a:ea typeface="Calibri" panose="020F0502020204030204" pitchFamily="34" charset="0"/>
                <a:cs typeface="Dubai" panose="020B0503030403030204" pitchFamily="34" charset="-78"/>
              </a:rPr>
              <a:t> cells invading tissues and the bloodstream also present mucins on their cell surfaces.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glycans/snfg.html" TargetMode="External"/><Relationship Id="rId3" Type="http://schemas.openxmlformats.org/officeDocument/2006/relationships/hyperlink" Target="https://www.ncbi.nlm.nih.gov/glycans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cshlpress.com/default.tpl?action=full&amp;--eqskudatarq=1358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0" y="78908"/>
            <a:ext cx="9144000" cy="6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IN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Loss of Normal Topology and Polarization of Epithelial Cells in Cancer Results in Secretion of Mucins with Truncated O-</a:t>
            </a:r>
            <a:r>
              <a:rPr lang="en-IN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GalNAc</a:t>
            </a:r>
            <a:r>
              <a:rPr lang="en-IN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Glycans</a:t>
            </a:r>
            <a:endParaRPr lang="en-US" altLang="en-US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546" y="5795547"/>
            <a:ext cx="8604390" cy="953234"/>
            <a:chOff x="243546" y="5795547"/>
            <a:chExt cx="8604390" cy="953234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B82C571D-AF97-4F50-B29D-B11BF3E50219}"/>
                </a:ext>
              </a:extLst>
            </p:cNvPr>
            <p:cNvGrpSpPr/>
            <p:nvPr/>
          </p:nvGrpSpPr>
          <p:grpSpPr>
            <a:xfrm>
              <a:off x="243546" y="6182938"/>
              <a:ext cx="1316220" cy="565843"/>
              <a:chOff x="258786" y="5877048"/>
              <a:chExt cx="1316220" cy="565843"/>
            </a:xfrm>
          </p:grpSpPr>
          <p:pic>
            <p:nvPicPr>
              <p:cNvPr id="26" name="Picture 2">
                <a:hlinkClick r:id="rId3"/>
                <a:extLst>
                  <a:ext uri="{FF2B5EF4-FFF2-40B4-BE49-F238E27FC236}">
                    <a16:creationId xmlns="" xmlns:a16="http://schemas.microsoft.com/office/drawing/2014/main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>
                <a:hlinkClick r:id="rId5"/>
                <a:extLst>
                  <a:ext uri="{FF2B5EF4-FFF2-40B4-BE49-F238E27FC236}">
                    <a16:creationId xmlns="" xmlns:a16="http://schemas.microsoft.com/office/drawing/2014/main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235" y="5838689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29376" y="5795547"/>
              <a:ext cx="6270446" cy="1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47, Figure 2. Essentials of Glycobiology,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Fourth 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60335" y="6538418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©2022 The Consortium of Glycobiology Editors, La Jolla, California</a:t>
              </a:r>
            </a:p>
          </p:txBody>
        </p:sp>
        <p:sp>
          <p:nvSpPr>
            <p:cNvPr id="16" name="Rectangle 15">
              <a:hlinkClick r:id="rId8"/>
            </p:cNvPr>
            <p:cNvSpPr/>
            <p:nvPr/>
          </p:nvSpPr>
          <p:spPr>
            <a:xfrm>
              <a:off x="3306932" y="6102861"/>
              <a:ext cx="2834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900" b="1" dirty="0"/>
                <a:t>Click here for </a:t>
              </a:r>
              <a:r>
                <a:rPr lang="en-IN" sz="900" b="1" dirty="0">
                  <a:solidFill>
                    <a:srgbClr val="0033CC"/>
                  </a:solidFill>
                </a:rPr>
                <a:t>Symbol Nomenclature for Glycans (SNFG)</a:t>
              </a:r>
              <a:br>
                <a:rPr lang="en-IN" sz="900" b="1" dirty="0">
                  <a:solidFill>
                    <a:srgbClr val="0033CC"/>
                  </a:solidFill>
                </a:rPr>
              </a:br>
              <a:r>
                <a:rPr lang="en-IN" sz="900" b="1" i="1" dirty="0"/>
                <a:t>(Live only in slide display mode)</a:t>
              </a:r>
              <a:endParaRPr lang="en-US" altLang="en-US" sz="9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50" y="810495"/>
            <a:ext cx="4649796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126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LOKESH RAO V.</cp:lastModifiedBy>
  <cp:revision>86</cp:revision>
  <dcterms:created xsi:type="dcterms:W3CDTF">2017-05-17T01:16:58Z</dcterms:created>
  <dcterms:modified xsi:type="dcterms:W3CDTF">2022-02-12T10:58:07Z</dcterms:modified>
</cp:coreProperties>
</file>