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"/>
  </p:notesMasterIdLst>
  <p:sldIdLst>
    <p:sldId id="257" r:id="rId2"/>
  </p:sldIdLst>
  <p:sldSz cx="9144000" cy="6858000" type="screen4x3"/>
  <p:notesSz cx="6858000" cy="9144000"/>
  <p:defaultTextStyle>
    <a:defPPr>
      <a:defRPr lang="en-US"/>
    </a:defPPr>
    <a:lvl1pPr marL="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904"/>
    <p:restoredTop sz="77224" autoAdjust="0"/>
  </p:normalViewPr>
  <p:slideViewPr>
    <p:cSldViewPr snapToGrid="0" snapToObjects="1">
      <p:cViewPr>
        <p:scale>
          <a:sx n="66" d="100"/>
          <a:sy n="66" d="100"/>
        </p:scale>
        <p:origin x="-130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78" d="100"/>
          <a:sy n="78" d="100"/>
        </p:scale>
        <p:origin x="2352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E7A12D-A020-BB49-AD67-E7FABE8034BB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B82074-0B66-9D45-BB55-386BC2F18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51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fld id="{A810CD66-9860-7F42-88F4-2E6957560D05}" type="slidenum">
              <a:rPr lang="en-US" altLang="en-US" sz="1200"/>
              <a:pPr/>
              <a:t>1</a:t>
            </a:fld>
            <a:endParaRPr lang="en-US" altLang="en-US" sz="120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0" i="1" kern="1200" dirty="0">
                <a:solidFill>
                  <a:srgbClr val="C00000"/>
                </a:solidFill>
                <a:effectLst/>
                <a:highlight>
                  <a:srgbClr val="FFFF00"/>
                </a:highligh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(Note: Embedded links are present but live only in the slide display mode.)</a:t>
            </a:r>
            <a:endParaRPr lang="en-US" altLang="en-US" sz="900" dirty="0">
              <a:solidFill>
                <a:srgbClr val="C00000"/>
              </a:solidFill>
              <a:highlight>
                <a:srgbClr val="FFFF00"/>
              </a:highlight>
              <a:latin typeface="Arial" panose="020B0604020202020204" pitchFamily="34" charset="0"/>
              <a:ea typeface="MS PGothic" charset="-128"/>
              <a:cs typeface="Arial" panose="020B0604020202020204" pitchFamily="34" charset="0"/>
            </a:endParaRPr>
          </a:p>
          <a:p>
            <a:pPr algn="just"/>
            <a:endParaRPr lang="en-IN" sz="900" b="1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just"/>
            <a:r>
              <a:rPr lang="en-IN" sz="9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47.1. </a:t>
            </a:r>
            <a:r>
              <a:rPr lang="en-US" sz="9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N-Glycans increase in size on neoplastic transformation of cells, in part because of increased MGAT4 and MGAT5 activity, which catalyzes </a:t>
            </a:r>
            <a:r>
              <a:rPr lang="en-US" sz="9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GlcNAc</a:t>
            </a:r>
            <a:r>
              <a:rPr lang="en-US" sz="9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branching of N-glycans. This may lead to increased numbers of </a:t>
            </a:r>
            <a:r>
              <a:rPr lang="en-US" sz="9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LacNAc</a:t>
            </a:r>
            <a:r>
              <a:rPr lang="en-US" sz="9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units, which can also be </a:t>
            </a:r>
            <a:r>
              <a:rPr lang="en-US" sz="9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sialylated</a:t>
            </a:r>
            <a:r>
              <a:rPr lang="en-US" sz="9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n-US" sz="9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fucosylated</a:t>
            </a:r>
            <a:r>
              <a:rPr lang="en-US" sz="9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The resulting glycans may be recognized by galectins and selectins. Increased FUT8, which transfers the core </a:t>
            </a:r>
            <a:r>
              <a:rPr lang="en-US" sz="900" dirty="0">
                <a:effectLst/>
                <a:latin typeface="+mn-lt"/>
              </a:rPr>
              <a:t>α</a:t>
            </a:r>
            <a:r>
              <a:rPr lang="en-US" sz="9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1-6Fuc to N-glycans, also enhances tumor progression. In contrast, increased MGAT3, which catalyzes transfer of the bisecting </a:t>
            </a:r>
            <a:r>
              <a:rPr lang="en-US" sz="900" dirty="0" err="1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GlcNAc</a:t>
            </a:r>
            <a:r>
              <a:rPr lang="en-US" sz="9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to N-glycans, may suppress tumor progression, in part by inhibiting galectin binding.</a:t>
            </a:r>
            <a:endParaRPr lang="en-US" sz="900" kern="1200" dirty="0">
              <a:solidFill>
                <a:schemeClr val="tx1"/>
              </a:solidFill>
              <a:effectLst/>
              <a:latin typeface="+mn-lt"/>
              <a:ea typeface="+mn-ea"/>
              <a:cs typeface="Dubai" panose="020B05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30016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8BDF-EEB2-1348-862C-303861ED637C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4DA3F-3C09-AA45-AB21-B1008B6A8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753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8BDF-EEB2-1348-862C-303861ED637C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4DA3F-3C09-AA45-AB21-B1008B6A8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471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8BDF-EEB2-1348-862C-303861ED637C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4DA3F-3C09-AA45-AB21-B1008B6A8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845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8BDF-EEB2-1348-862C-303861ED637C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4DA3F-3C09-AA45-AB21-B1008B6A8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299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8BDF-EEB2-1348-862C-303861ED637C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4DA3F-3C09-AA45-AB21-B1008B6A8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235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8BDF-EEB2-1348-862C-303861ED637C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4DA3F-3C09-AA45-AB21-B1008B6A8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175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8BDF-EEB2-1348-862C-303861ED637C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4DA3F-3C09-AA45-AB21-B1008B6A8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414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8BDF-EEB2-1348-862C-303861ED637C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4DA3F-3C09-AA45-AB21-B1008B6A8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491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8BDF-EEB2-1348-862C-303861ED637C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4DA3F-3C09-AA45-AB21-B1008B6A8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880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8BDF-EEB2-1348-862C-303861ED637C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4DA3F-3C09-AA45-AB21-B1008B6A8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9875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278BDF-EEB2-1348-862C-303861ED637C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54DA3F-3C09-AA45-AB21-B1008B6A8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192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78BDF-EEB2-1348-862C-303861ED637C}" type="datetimeFigureOut">
              <a:rPr lang="en-US" smtClean="0"/>
              <a:t>2/12/2022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54DA3F-3C09-AA45-AB21-B1008B6A8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768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cbi.nlm.nih.gov/glycans/snfg.html" TargetMode="External"/><Relationship Id="rId3" Type="http://schemas.openxmlformats.org/officeDocument/2006/relationships/hyperlink" Target="https://www.ncbi.nlm.nih.gov/glycans/" TargetMode="External"/><Relationship Id="rId7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hyperlink" Target="https://cshlpress.com/default.tpl?action=full&amp;--eqskudatarq=1358" TargetMode="External"/><Relationship Id="rId4" Type="http://schemas.openxmlformats.org/officeDocument/2006/relationships/image" Target="../media/image1.jpeg"/><Relationship Id="rId9" Type="http://schemas.openxmlformats.org/officeDocument/2006/relationships/image" Target="../media/image4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2"/>
          <p:cNvSpPr txBox="1">
            <a:spLocks noChangeArrowheads="1"/>
          </p:cNvSpPr>
          <p:nvPr/>
        </p:nvSpPr>
        <p:spPr bwMode="auto">
          <a:xfrm>
            <a:off x="415637" y="110507"/>
            <a:ext cx="8312727" cy="317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 algn="ctr"/>
            <a:r>
              <a:rPr lang="en-US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N-Glycans Increase in Size on Neoplastic Transformation of </a:t>
            </a:r>
            <a:r>
              <a:rPr lang="en-US" sz="20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Cells</a:t>
            </a:r>
            <a:endParaRPr lang="en-US" altLang="en-US" sz="20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43546" y="5795547"/>
            <a:ext cx="8604390" cy="953234"/>
            <a:chOff x="243546" y="5795547"/>
            <a:chExt cx="8604390" cy="953234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B82C571D-AF97-4F50-B29D-B11BF3E50219}"/>
                </a:ext>
              </a:extLst>
            </p:cNvPr>
            <p:cNvGrpSpPr/>
            <p:nvPr/>
          </p:nvGrpSpPr>
          <p:grpSpPr>
            <a:xfrm>
              <a:off x="243546" y="6182938"/>
              <a:ext cx="1316220" cy="565843"/>
              <a:chOff x="258786" y="5877048"/>
              <a:chExt cx="1316220" cy="565843"/>
            </a:xfrm>
          </p:grpSpPr>
          <p:pic>
            <p:nvPicPr>
              <p:cNvPr id="26" name="Picture 2">
                <a:hlinkClick r:id="rId3"/>
                <a:extLst>
                  <a:ext uri="{FF2B5EF4-FFF2-40B4-BE49-F238E27FC236}">
                    <a16:creationId xmlns:a16="http://schemas.microsoft.com/office/drawing/2014/main" xmlns="" id="{389D792B-E250-4BF3-91E6-8F8F290A5F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2568" y="5877048"/>
                <a:ext cx="452438" cy="504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Picture 3">
                <a:hlinkClick r:id="rId5"/>
                <a:extLst>
                  <a:ext uri="{FF2B5EF4-FFF2-40B4-BE49-F238E27FC236}">
                    <a16:creationId xmlns:a16="http://schemas.microsoft.com/office/drawing/2014/main" xmlns="" id="{A82217C4-D877-4837-8E06-8F1CEA6305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264" y="5880348"/>
                <a:ext cx="418916" cy="4159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xmlns="" id="{C470F895-C851-47BA-ACB2-1CC1F759F215}"/>
                  </a:ext>
                </a:extLst>
              </p:cNvPr>
              <p:cNvSpPr/>
              <p:nvPr/>
            </p:nvSpPr>
            <p:spPr>
              <a:xfrm>
                <a:off x="258786" y="6258225"/>
                <a:ext cx="870751" cy="1846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600" dirty="0">
                    <a:latin typeface="Arial" panose="020B0604020202020204" pitchFamily="34" charset="0"/>
                    <a:cs typeface="Arial" panose="020B0604020202020204" pitchFamily="34" charset="0"/>
                  </a:rPr>
                  <a:t>Buy the Book</a:t>
                </a:r>
              </a:p>
            </p:txBody>
          </p:sp>
        </p:grp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2235" y="5838689"/>
              <a:ext cx="625701" cy="841248"/>
            </a:xfrm>
            <a:prstGeom prst="rect">
              <a:avLst/>
            </a:prstGeom>
            <a:ln w="6350">
              <a:solidFill>
                <a:schemeClr val="tx1"/>
              </a:solidFill>
            </a:ln>
          </p:spPr>
        </p:pic>
        <p:sp>
          <p:nvSpPr>
            <p:cNvPr id="18" name="Rectangle 14"/>
            <p:cNvSpPr>
              <a:spLocks noChangeArrowheads="1"/>
            </p:cNvSpPr>
            <p:nvPr/>
          </p:nvSpPr>
          <p:spPr bwMode="auto">
            <a:xfrm>
              <a:off x="1529376" y="5795547"/>
              <a:ext cx="6270446" cy="161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MS PGothic" charset="-128"/>
                </a:defRPr>
              </a:lvl9pPr>
            </a:lstStyle>
            <a:p>
              <a:pPr algn="ctr"/>
              <a:r>
                <a:rPr lang="en-US" altLang="en-US" sz="1200" b="1" i="1" dirty="0">
                  <a:solidFill>
                    <a:schemeClr val="tx2"/>
                  </a:solidFill>
                </a:rPr>
                <a:t>Chapter 47, Figure 1. Essentials of Glycobiology, </a:t>
              </a:r>
              <a:r>
                <a:rPr lang="en-US" altLang="en-US" sz="1000" b="1" dirty="0">
                  <a:solidFill>
                    <a:schemeClr val="tx2"/>
                  </a:solidFill>
                </a:rPr>
                <a:t>Fourth Edition</a:t>
              </a:r>
              <a:r>
                <a:rPr lang="en-US" altLang="en-US" sz="1200" b="1" i="1" dirty="0">
                  <a:solidFill>
                    <a:schemeClr val="tx2"/>
                  </a:solidFill>
                </a:rPr>
                <a:t> </a:t>
              </a:r>
              <a:endParaRPr lang="en-US" altLang="en-US" sz="1200" b="1" dirty="0">
                <a:solidFill>
                  <a:schemeClr val="tx2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860335" y="6538110"/>
              <a:ext cx="3681904" cy="1734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900" dirty="0"/>
                <a:t>©2022 The Consortium of Glycobiology Editors, La Jolla, California</a:t>
              </a:r>
            </a:p>
          </p:txBody>
        </p:sp>
        <p:sp>
          <p:nvSpPr>
            <p:cNvPr id="16" name="Rectangle 15">
              <a:hlinkClick r:id="rId8"/>
            </p:cNvPr>
            <p:cNvSpPr/>
            <p:nvPr/>
          </p:nvSpPr>
          <p:spPr>
            <a:xfrm>
              <a:off x="3306932" y="6102861"/>
              <a:ext cx="28344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IN" sz="900" b="1" dirty="0"/>
                <a:t>Click here for </a:t>
              </a:r>
              <a:r>
                <a:rPr lang="en-IN" sz="900" b="1" dirty="0">
                  <a:solidFill>
                    <a:srgbClr val="0033CC"/>
                  </a:solidFill>
                </a:rPr>
                <a:t>Symbol Nomenclature for Glycans (SNFG)</a:t>
              </a:r>
              <a:br>
                <a:rPr lang="en-IN" sz="900" b="1" dirty="0">
                  <a:solidFill>
                    <a:srgbClr val="0033CC"/>
                  </a:solidFill>
                </a:rPr>
              </a:br>
              <a:r>
                <a:rPr lang="en-IN" sz="900" b="1" i="1" dirty="0"/>
                <a:t>(Live only in slide display mode)</a:t>
              </a:r>
              <a:endParaRPr lang="en-US" altLang="en-US" sz="900" b="1" dirty="0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322" y="472013"/>
            <a:ext cx="6421357" cy="521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76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256</TotalTime>
  <Words>166</Words>
  <Application>Microsoft Office PowerPoint</Application>
  <PresentationFormat>On-screen Show (4:3)</PresentationFormat>
  <Paragraphs>9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Varki, Ajit</dc:creator>
  <cp:lastModifiedBy>LOKESH RAO V.</cp:lastModifiedBy>
  <cp:revision>87</cp:revision>
  <dcterms:created xsi:type="dcterms:W3CDTF">2017-05-17T01:16:58Z</dcterms:created>
  <dcterms:modified xsi:type="dcterms:W3CDTF">2022-02-12T10:59:43Z</dcterms:modified>
</cp:coreProperties>
</file>