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04"/>
    <p:restoredTop sz="83630" autoAdjust="0"/>
  </p:normalViewPr>
  <p:slideViewPr>
    <p:cSldViewPr snapToGrid="0" snapToObjects="1">
      <p:cViewPr varScale="1">
        <p:scale>
          <a:sx n="61" d="100"/>
          <a:sy n="61" d="100"/>
        </p:scale>
        <p:origin x="-14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2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7A12D-A020-BB49-AD67-E7FABE8034BB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82074-0B66-9D45-BB55-386BC2F18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810CD66-9860-7F42-88F4-2E6957560D05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kern="12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(Note: Embedded links are present but live only in the slide display mode.)</a:t>
            </a:r>
            <a:endParaRPr lang="en-US" altLang="en-US" sz="900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  <a:p>
            <a:pPr algn="just"/>
            <a:endParaRPr lang="en-IN" sz="9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n-IN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13.3. 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Notch </a:t>
            </a:r>
            <a:r>
              <a:rPr lang="en-IN" sz="9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signaling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pathway. Notch exists on the cell surface as a heterodimer in which the extracellular domain is tethered to the transmembrane and intracellular domain by noncovalent, calcium-dependent interactions. Notch is activated by ligand (members of the Delta or Jagged families in mammals) expressed on the surface of a "sending cell." Both ligands are shown, but typically the sending cell would predominantly express one or the other. Binding of ligand induces a conformational change in the Notch receptor, exposing a protease site for a cell-surface protease (either ADAM10 or ADAM17). This extracellular cleavage is followed by a second cleavage, </a:t>
            </a:r>
            <a:r>
              <a:rPr lang="en-IN" sz="9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catalyzed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l-GR" sz="900" b="0" i="0" u="none" strike="noStrike" kern="1200" baseline="0" dirty="0" smtClean="0">
                <a:solidFill>
                  <a:schemeClr val="tx1"/>
                </a:solidFill>
                <a:latin typeface="Calibri"/>
                <a:ea typeface="+mn-ea"/>
                <a:cs typeface="+mn-cs"/>
                <a:sym typeface="Symbol"/>
              </a:rPr>
              <a:t>γ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IN" sz="9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secretase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which results in release of the Notch intracellular domain as a soluble protein in the cytoplasm of the "receiving cell." The Notch intracellular domain </a:t>
            </a:r>
            <a:r>
              <a:rPr lang="en-IN" sz="9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translocates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nucleus where it interacts with members of the CSL (CBF1, Su(H), Lag-1) family of transcriptional regulators and activates transcription of a number of downstream genes. Notch expressed in receiving cells without Fringe (</a:t>
            </a:r>
            <a:r>
              <a:rPr lang="en-IN" sz="9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is compared with cells that express Fringe (</a:t>
            </a:r>
            <a:r>
              <a:rPr lang="en-IN" sz="9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The presence of Fringe results in elongation of O-fucose and alters the ability of Notch to respond to ligands on the sending cell. In this example, Fringe causes an increase in Delta </a:t>
            </a:r>
            <a:r>
              <a:rPr lang="en-IN" sz="9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signaling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 decrease in Jagged </a:t>
            </a:r>
            <a:r>
              <a:rPr lang="en-IN" sz="9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signaling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(Modified, with permission of the </a:t>
            </a:r>
            <a:r>
              <a:rPr lang="en-IN" sz="9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Annual Review of Biochemistry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from </a:t>
            </a:r>
            <a:r>
              <a:rPr lang="en-IN" sz="9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Haltiwanger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RS, Lowe JB. 2004. </a:t>
            </a:r>
            <a:r>
              <a:rPr lang="en-IN" sz="9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</a:t>
            </a:r>
            <a:r>
              <a:rPr lang="en-IN" sz="9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Rev </a:t>
            </a:r>
            <a:r>
              <a:rPr lang="en-IN" sz="9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Biochem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N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73: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491–537, 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Calibri"/>
                <a:ea typeface="+mn-ea"/>
                <a:cs typeface="+mn-cs"/>
                <a:sym typeface="Symbol"/>
              </a:rPr>
              <a:t>©</a:t>
            </a:r>
            <a:r>
              <a:rPr lang="en-IN" sz="9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IN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Annual Reviews.)</a:t>
            </a:r>
            <a:endParaRPr lang="en-US" sz="9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1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5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9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3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9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78BDF-EEB2-1348-862C-303861ED637C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6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glycans/snfg.html" TargetMode="External"/><Relationship Id="rId3" Type="http://schemas.openxmlformats.org/officeDocument/2006/relationships/hyperlink" Target="https://www.ncbi.nlm.nih.gov/glycans/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cshlpress.com/default.tpl?action=full&amp;--eqskudatarq=1358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 txBox="1">
            <a:spLocks noChangeArrowheads="1"/>
          </p:cNvSpPr>
          <p:nvPr/>
        </p:nvSpPr>
        <p:spPr bwMode="auto">
          <a:xfrm>
            <a:off x="1" y="101905"/>
            <a:ext cx="9308892" cy="34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IN" altLang="en-US" sz="2000" b="1" dirty="0"/>
              <a:t>Notch </a:t>
            </a:r>
            <a:r>
              <a:rPr lang="en-IN" altLang="en-US" sz="2000" b="1" dirty="0" err="1"/>
              <a:t>Signaling</a:t>
            </a:r>
            <a:r>
              <a:rPr lang="en-IN" altLang="en-US" sz="2000" b="1" dirty="0"/>
              <a:t> </a:t>
            </a:r>
            <a:r>
              <a:rPr lang="en-IN" altLang="en-US" sz="2000" b="1" dirty="0" smtClean="0"/>
              <a:t>Pathway</a:t>
            </a:r>
            <a:endParaRPr lang="en-US" altLang="en-US" sz="20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43546" y="5795547"/>
            <a:ext cx="8604390" cy="953234"/>
            <a:chOff x="243546" y="5795547"/>
            <a:chExt cx="8604390" cy="953234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B82C571D-AF97-4F50-B29D-B11BF3E50219}"/>
                </a:ext>
              </a:extLst>
            </p:cNvPr>
            <p:cNvGrpSpPr/>
            <p:nvPr/>
          </p:nvGrpSpPr>
          <p:grpSpPr>
            <a:xfrm>
              <a:off x="243546" y="6182938"/>
              <a:ext cx="1316220" cy="565843"/>
              <a:chOff x="258786" y="5877048"/>
              <a:chExt cx="1316220" cy="565843"/>
            </a:xfrm>
          </p:grpSpPr>
          <p:pic>
            <p:nvPicPr>
              <p:cNvPr id="26" name="Picture 2">
                <a:hlinkClick r:id="rId3"/>
                <a:extLst>
                  <a:ext uri="{FF2B5EF4-FFF2-40B4-BE49-F238E27FC236}">
                    <a16:creationId xmlns="" xmlns:a16="http://schemas.microsoft.com/office/drawing/2014/main" id="{389D792B-E250-4BF3-91E6-8F8F290A5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568" y="5877048"/>
                <a:ext cx="452438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>
                <a:hlinkClick r:id="rId5"/>
                <a:extLst>
                  <a:ext uri="{FF2B5EF4-FFF2-40B4-BE49-F238E27FC236}">
                    <a16:creationId xmlns="" xmlns:a16="http://schemas.microsoft.com/office/drawing/2014/main" id="{A82217C4-D877-4837-8E06-8F1CEA630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64" y="5880348"/>
                <a:ext cx="418916" cy="4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C470F895-C851-47BA-ACB2-1CC1F759F215}"/>
                  </a:ext>
                </a:extLst>
              </p:cNvPr>
              <p:cNvSpPr/>
              <p:nvPr/>
            </p:nvSpPr>
            <p:spPr>
              <a:xfrm>
                <a:off x="258786" y="6258225"/>
                <a:ext cx="870751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Buy the Book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2235" y="5838689"/>
              <a:ext cx="625701" cy="84124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529376" y="5795547"/>
              <a:ext cx="6270446" cy="16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en-US" altLang="en-US" sz="1200" b="1" i="1" dirty="0">
                  <a:solidFill>
                    <a:schemeClr val="tx2"/>
                  </a:solidFill>
                </a:rPr>
                <a:t>Chapter 13, Figure 3. Essentials of Glycobiology, </a:t>
              </a:r>
              <a:r>
                <a:rPr lang="en-US" altLang="en-US" sz="1000" b="1" dirty="0">
                  <a:solidFill>
                    <a:schemeClr val="tx2"/>
                  </a:solidFill>
                </a:rPr>
                <a:t>Fourth Edition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 </a:t>
              </a:r>
              <a:endParaRPr lang="en-US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60335" y="6524563"/>
              <a:ext cx="3681904" cy="17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©2022 The Consortium of Glycobiology Editors, La Jolla, California</a:t>
              </a:r>
            </a:p>
          </p:txBody>
        </p:sp>
        <p:sp>
          <p:nvSpPr>
            <p:cNvPr id="16" name="Rectangle 15">
              <a:hlinkClick r:id="rId8"/>
            </p:cNvPr>
            <p:cNvSpPr/>
            <p:nvPr/>
          </p:nvSpPr>
          <p:spPr>
            <a:xfrm>
              <a:off x="3306932" y="6102861"/>
              <a:ext cx="28344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900" b="1" dirty="0"/>
                <a:t>Click here for </a:t>
              </a:r>
              <a:r>
                <a:rPr lang="en-IN" sz="900" b="1" dirty="0">
                  <a:solidFill>
                    <a:srgbClr val="0033CC"/>
                  </a:solidFill>
                </a:rPr>
                <a:t>Symbol Nomenclature for Glycans (SNFG)</a:t>
              </a:r>
              <a:br>
                <a:rPr lang="en-IN" sz="900" b="1" dirty="0">
                  <a:solidFill>
                    <a:srgbClr val="0033CC"/>
                  </a:solidFill>
                </a:rPr>
              </a:br>
              <a:r>
                <a:rPr lang="en-IN" sz="900" b="1" i="1" dirty="0"/>
                <a:t>(Live only in slide display mode)</a:t>
              </a:r>
              <a:endParaRPr lang="en-US" altLang="en-US" sz="900" b="1" dirty="0"/>
            </a:p>
          </p:txBody>
        </p:sp>
      </p:grp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20B8133E-373C-4FE2-B6E4-F23085495B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7064" y="619404"/>
            <a:ext cx="50125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</TotalTime>
  <Words>330</Words>
  <Application>Microsoft Office PowerPoint</Application>
  <PresentationFormat>On-screen Show (4:3)</PresentationFormat>
  <Paragraphs>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Varki, Ajit</dc:creator>
  <cp:lastModifiedBy>LOKESH RAO V.</cp:lastModifiedBy>
  <cp:revision>69</cp:revision>
  <dcterms:created xsi:type="dcterms:W3CDTF">2017-05-17T01:16:58Z</dcterms:created>
  <dcterms:modified xsi:type="dcterms:W3CDTF">2022-02-03T07:55:30Z</dcterms:modified>
</cp:coreProperties>
</file>