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1.6.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classes of animal glycans. (Modified and updated from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Varki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 1997.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FASEB J 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248–255;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Fuster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Esko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JD. 2005.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 Rev Can 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526–542, with permission from Macmillan; and Stanley P. 2011.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 Spring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Harb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a005199. Original art has been adapted and redrawn by R.D. Cummings.) (See Online Appendix 1B for full names and designated symbols for monosaccharides.)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For a key to symbols used for monosaccharides, use the SNFG link. Embedded links are present but live only in the slide display mode.)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hyperlink" Target="https://www.ncbi.nlm.nih.gov/glyca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books/NBK310273/" TargetMode="External"/><Relationship Id="rId5" Type="http://schemas.openxmlformats.org/officeDocument/2006/relationships/image" Target="../media/image2.jpg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cshlpress.com/default.tpl?action=full&amp;src=pdf&amp;--eqskudatarq=10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0B495B-10F7-4F2F-8101-EAE520C17557}"/>
              </a:ext>
            </a:extLst>
          </p:cNvPr>
          <p:cNvGrpSpPr/>
          <p:nvPr/>
        </p:nvGrpSpPr>
        <p:grpSpPr>
          <a:xfrm>
            <a:off x="258786" y="399551"/>
            <a:ext cx="8607272" cy="6215491"/>
            <a:chOff x="258786" y="399551"/>
            <a:chExt cx="8607272" cy="6215491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743218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983086" y="399551"/>
              <a:ext cx="72459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Common Classes of Animal Glycans</a:t>
              </a:r>
              <a:endParaRPr lang="en-US" altLang="en-US" sz="17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4142" y="6384210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788938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1, Figure 6.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2704" y="1028285"/>
              <a:ext cx="5484489" cy="4343397"/>
            </a:xfrm>
            <a:prstGeom prst="rect">
              <a:avLst/>
            </a:prstGeom>
          </p:spPr>
        </p:pic>
        <p:sp>
          <p:nvSpPr>
            <p:cNvPr id="14" name="Rectangle 13">
              <a:hlinkClick r:id="rId6"/>
              <a:extLst>
                <a:ext uri="{FF2B5EF4-FFF2-40B4-BE49-F238E27FC236}">
                  <a16:creationId xmlns:a16="http://schemas.microsoft.com/office/drawing/2014/main" id="{95672B21-650A-4F09-B711-3CA69965D13B}"/>
                </a:ext>
              </a:extLst>
            </p:cNvPr>
            <p:cNvSpPr/>
            <p:nvPr/>
          </p:nvSpPr>
          <p:spPr>
            <a:xfrm>
              <a:off x="3637149" y="6097847"/>
              <a:ext cx="217399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900" b="1" dirty="0">
                  <a:solidFill>
                    <a:schemeClr val="tx2"/>
                  </a:solidFill>
                </a:rPr>
                <a:t>Symbol Nomenclature for Glycans (SNFG)</a:t>
              </a:r>
              <a:endParaRPr lang="en-US" altLang="en-US" sz="9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56CA60F-AF5D-4955-8E39-E2AF370BBA45}"/>
                </a:ext>
              </a:extLst>
            </p:cNvPr>
            <p:cNvGrpSpPr/>
            <p:nvPr/>
          </p:nvGrpSpPr>
          <p:grpSpPr>
            <a:xfrm>
              <a:off x="258786" y="5877048"/>
              <a:ext cx="1316220" cy="565843"/>
              <a:chOff x="258786" y="5877048"/>
              <a:chExt cx="1316220" cy="565843"/>
            </a:xfrm>
          </p:grpSpPr>
          <p:pic>
            <p:nvPicPr>
              <p:cNvPr id="16" name="Picture 2">
                <a:hlinkClick r:id="rId7"/>
                <a:extLst>
                  <a:ext uri="{FF2B5EF4-FFF2-40B4-BE49-F238E27FC236}">
                    <a16:creationId xmlns:a16="http://schemas.microsoft.com/office/drawing/2014/main" id="{3119B81E-C845-442E-AFC6-029DE36000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">
                <a:hlinkClick r:id="rId9"/>
                <a:extLst>
                  <a:ext uri="{FF2B5EF4-FFF2-40B4-BE49-F238E27FC236}">
                    <a16:creationId xmlns:a16="http://schemas.microsoft.com/office/drawing/2014/main" id="{E21CE44F-5340-4FDB-B9E5-CF11540BA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98192A-F109-4F03-861D-4AA84CD35EA7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158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31</cp:revision>
  <dcterms:created xsi:type="dcterms:W3CDTF">2017-05-17T01:16:58Z</dcterms:created>
  <dcterms:modified xsi:type="dcterms:W3CDTF">2017-08-17T07:02:02Z</dcterms:modified>
</cp:coreProperties>
</file>