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9144000" cy="6858000" type="screen4x3"/>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04"/>
    <p:restoredTop sz="86333"/>
  </p:normalViewPr>
  <p:slideViewPr>
    <p:cSldViewPr snapToGrid="0" snapToObjects="1">
      <p:cViewPr varScale="1">
        <p:scale>
          <a:sx n="62" d="100"/>
          <a:sy n="62" d="100"/>
        </p:scale>
        <p:origin x="1008" y="10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78" d="100"/>
          <a:sy n="78" d="100"/>
        </p:scale>
        <p:origin x="2352" y="176"/>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7A12D-A020-BB49-AD67-E7FABE8034BB}" type="datetimeFigureOut">
              <a:rPr lang="en-US" smtClean="0"/>
              <a:t>8/17/2017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82074-0B66-9D45-BB55-386BC2F181F0}" type="slidenum">
              <a:rPr lang="en-US" smtClean="0"/>
              <a:t>‹#›</a:t>
            </a:fld>
            <a:endParaRPr lang="en-US"/>
          </a:p>
        </p:txBody>
      </p:sp>
    </p:spTree>
    <p:extLst>
      <p:ext uri="{BB962C8B-B14F-4D97-AF65-F5344CB8AC3E}">
        <p14:creationId xmlns:p14="http://schemas.microsoft.com/office/powerpoint/2010/main" val="108475151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810CD66-9860-7F42-88F4-2E6957560D05}" type="slidenum">
              <a:rPr lang="en-US" altLang="en-US" sz="1200"/>
              <a:pPr/>
              <a:t>1</a:t>
            </a:fld>
            <a:endParaRPr lang="en-US" altLang="en-US" sz="1200"/>
          </a:p>
        </p:txBody>
      </p:sp>
      <p:sp>
        <p:nvSpPr>
          <p:cNvPr id="17411" name="Rectangle 2"/>
          <p:cNvSpPr>
            <a:spLocks noGrp="1" noRot="1" noChangeAspect="1" noChangeArrowheads="1" noTextEdit="1"/>
          </p:cNvSpPr>
          <p:nvPr>
            <p:ph type="sldImg"/>
          </p:nvPr>
        </p:nvSpPr>
        <p:spPr>
          <a:xfrm>
            <a:off x="1371600" y="1143000"/>
            <a:ext cx="4114800" cy="308610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IN" sz="900" b="1" i="0" u="none" strike="noStrike" kern="1200" baseline="0" dirty="0">
                <a:solidFill>
                  <a:schemeClr val="tx1"/>
                </a:solidFill>
                <a:latin typeface="+mn-lt"/>
                <a:ea typeface="+mn-ea"/>
                <a:cs typeface="+mn-cs"/>
              </a:rPr>
              <a:t>FIGURE 1.4. </a:t>
            </a:r>
            <a:r>
              <a:rPr lang="en-US" sz="900" kern="1200" dirty="0">
                <a:solidFill>
                  <a:schemeClr val="tx1"/>
                </a:solidFill>
                <a:effectLst/>
                <a:latin typeface="+mn-lt"/>
                <a:ea typeface="+mn-ea"/>
                <a:cs typeface="+mn-cs"/>
              </a:rPr>
              <a:t>(</a:t>
            </a:r>
            <a:r>
              <a:rPr lang="en-US" sz="900" i="1" kern="1200" dirty="0">
                <a:solidFill>
                  <a:schemeClr val="tx1"/>
                </a:solidFill>
                <a:effectLst/>
                <a:latin typeface="+mn-lt"/>
                <a:ea typeface="+mn-ea"/>
                <a:cs typeface="+mn-cs"/>
              </a:rPr>
              <a:t>Upper left</a:t>
            </a:r>
            <a:r>
              <a:rPr lang="en-US" sz="900" kern="1200" dirty="0">
                <a:solidFill>
                  <a:schemeClr val="tx1"/>
                </a:solidFill>
                <a:effectLst/>
                <a:latin typeface="+mn-lt"/>
                <a:ea typeface="+mn-ea"/>
                <a:cs typeface="+mn-cs"/>
              </a:rPr>
              <a:t>) Historical electron micrograph of endothelial cells from a blood capillary in the rat diaphragm muscle, showing the </a:t>
            </a:r>
            <a:r>
              <a:rPr lang="en-US" sz="900" kern="1200" dirty="0" err="1">
                <a:solidFill>
                  <a:schemeClr val="tx1"/>
                </a:solidFill>
                <a:effectLst/>
                <a:latin typeface="+mn-lt"/>
                <a:ea typeface="+mn-ea"/>
                <a:cs typeface="+mn-cs"/>
              </a:rPr>
              <a:t>lumenal</a:t>
            </a:r>
            <a:r>
              <a:rPr lang="en-US" sz="900" kern="1200" dirty="0">
                <a:solidFill>
                  <a:schemeClr val="tx1"/>
                </a:solidFill>
                <a:effectLst/>
                <a:latin typeface="+mn-lt"/>
                <a:ea typeface="+mn-ea"/>
                <a:cs typeface="+mn-cs"/>
              </a:rPr>
              <a:t> cell membrane of the cells (facing the blood) decorated with particles of </a:t>
            </a:r>
            <a:r>
              <a:rPr lang="en-US" sz="900" kern="1200" dirty="0" err="1">
                <a:solidFill>
                  <a:schemeClr val="tx1"/>
                </a:solidFill>
                <a:effectLst/>
                <a:latin typeface="+mn-lt"/>
                <a:ea typeface="+mn-ea"/>
                <a:cs typeface="+mn-cs"/>
              </a:rPr>
              <a:t>cationized</a:t>
            </a:r>
            <a:r>
              <a:rPr lang="en-US" sz="900" kern="1200" dirty="0">
                <a:solidFill>
                  <a:schemeClr val="tx1"/>
                </a:solidFill>
                <a:effectLst/>
                <a:latin typeface="+mn-lt"/>
                <a:ea typeface="+mn-ea"/>
                <a:cs typeface="+mn-cs"/>
              </a:rPr>
              <a:t> ferritin (</a:t>
            </a:r>
            <a:r>
              <a:rPr lang="en-US" sz="900" i="1" kern="1200" dirty="0">
                <a:solidFill>
                  <a:schemeClr val="tx1"/>
                </a:solidFill>
                <a:effectLst/>
                <a:latin typeface="+mn-lt"/>
                <a:ea typeface="+mn-ea"/>
                <a:cs typeface="+mn-cs"/>
              </a:rPr>
              <a:t>arrowheads</a:t>
            </a:r>
            <a:r>
              <a:rPr lang="en-US" sz="900" kern="1200" dirty="0">
                <a:solidFill>
                  <a:schemeClr val="tx1"/>
                </a:solidFill>
                <a:effectLst/>
                <a:latin typeface="+mn-lt"/>
                <a:ea typeface="+mn-ea"/>
                <a:cs typeface="+mn-cs"/>
              </a:rPr>
              <a:t>). These particles are binding to acidic residues (sialic acid – containing glycans and sulfated glycosaminoglycans) contained in the cell-surface glycocalyx. Note that the particles are several layers deep, indicating the remarkable thickness of this layer of glycoconjugates. (Courtesy of the late George E. Palade, University of California, San Diego). (</a:t>
            </a:r>
            <a:r>
              <a:rPr lang="en-US" sz="900" i="1" kern="1200" dirty="0">
                <a:solidFill>
                  <a:schemeClr val="tx1"/>
                </a:solidFill>
                <a:effectLst/>
                <a:latin typeface="+mn-lt"/>
                <a:ea typeface="+mn-ea"/>
                <a:cs typeface="+mn-cs"/>
              </a:rPr>
              <a:t>Upper right</a:t>
            </a:r>
            <a:r>
              <a:rPr lang="en-US" sz="900" kern="1200" dirty="0">
                <a:solidFill>
                  <a:schemeClr val="tx1"/>
                </a:solidFill>
                <a:effectLst/>
                <a:latin typeface="+mn-lt"/>
                <a:ea typeface="+mn-ea"/>
                <a:cs typeface="+mn-cs"/>
              </a:rPr>
              <a:t>) Electron micrograph of fibroblast glycocalyx stained with ruthenium red (120,000×). (From Martinez-</a:t>
            </a:r>
            <a:r>
              <a:rPr lang="en-US" sz="900" kern="1200" dirty="0" err="1">
                <a:solidFill>
                  <a:schemeClr val="tx1"/>
                </a:solidFill>
                <a:effectLst/>
                <a:latin typeface="+mn-lt"/>
                <a:ea typeface="+mn-ea"/>
                <a:cs typeface="+mn-cs"/>
              </a:rPr>
              <a:t>Palomo</a:t>
            </a:r>
            <a:r>
              <a:rPr lang="en-US" sz="900" kern="1200" dirty="0">
                <a:solidFill>
                  <a:schemeClr val="tx1"/>
                </a:solidFill>
                <a:effectLst/>
                <a:latin typeface="+mn-lt"/>
                <a:ea typeface="+mn-ea"/>
                <a:cs typeface="+mn-cs"/>
              </a:rPr>
              <a:t> A, et al. 1969. </a:t>
            </a:r>
            <a:r>
              <a:rPr lang="en-US" sz="900" i="1" kern="1200" dirty="0">
                <a:solidFill>
                  <a:schemeClr val="tx1"/>
                </a:solidFill>
                <a:effectLst/>
                <a:latin typeface="+mn-lt"/>
                <a:ea typeface="+mn-ea"/>
                <a:cs typeface="+mn-cs"/>
              </a:rPr>
              <a:t>Cancer Res </a:t>
            </a:r>
            <a:r>
              <a:rPr lang="en-US" sz="900" b="1" kern="1200" dirty="0">
                <a:solidFill>
                  <a:schemeClr val="tx1"/>
                </a:solidFill>
                <a:effectLst/>
                <a:latin typeface="+mn-lt"/>
                <a:ea typeface="+mn-ea"/>
                <a:cs typeface="+mn-cs"/>
              </a:rPr>
              <a:t>29</a:t>
            </a:r>
            <a:r>
              <a:rPr lang="en-US" sz="900" kern="1200" dirty="0">
                <a:solidFill>
                  <a:schemeClr val="tx1"/>
                </a:solidFill>
                <a:effectLst/>
                <a:latin typeface="+mn-lt"/>
                <a:ea typeface="+mn-ea"/>
                <a:cs typeface="+mn-cs"/>
              </a:rPr>
              <a:t>: 925–937, with permission from American Association for Cancer Research.) (</a:t>
            </a:r>
            <a:r>
              <a:rPr lang="en-US" sz="900" i="1" kern="1200" dirty="0">
                <a:solidFill>
                  <a:schemeClr val="tx1"/>
                </a:solidFill>
                <a:effectLst/>
                <a:latin typeface="+mn-lt"/>
                <a:ea typeface="+mn-ea"/>
                <a:cs typeface="+mn-cs"/>
              </a:rPr>
              <a:t>Lower left</a:t>
            </a:r>
            <a:r>
              <a:rPr lang="en-US" sz="900" kern="1200" dirty="0">
                <a:solidFill>
                  <a:schemeClr val="tx1"/>
                </a:solidFill>
                <a:effectLst/>
                <a:latin typeface="+mn-lt"/>
                <a:ea typeface="+mn-ea"/>
                <a:cs typeface="+mn-cs"/>
              </a:rPr>
              <a:t>) Thin section of </a:t>
            </a:r>
            <a:r>
              <a:rPr lang="en-US" sz="900" i="1" kern="1200" dirty="0" err="1">
                <a:solidFill>
                  <a:schemeClr val="tx1"/>
                </a:solidFill>
                <a:effectLst/>
                <a:latin typeface="+mn-lt"/>
                <a:ea typeface="+mn-ea"/>
                <a:cs typeface="+mn-cs"/>
              </a:rPr>
              <a:t>Klebsiella</a:t>
            </a:r>
            <a:r>
              <a:rPr lang="en-US" sz="900" i="1" kern="1200" dirty="0">
                <a:solidFill>
                  <a:schemeClr val="tx1"/>
                </a:solidFill>
                <a:effectLst/>
                <a:latin typeface="+mn-lt"/>
                <a:ea typeface="+mn-ea"/>
                <a:cs typeface="+mn-cs"/>
              </a:rPr>
              <a:t> pneumonia </a:t>
            </a:r>
            <a:r>
              <a:rPr lang="en-US" sz="900" kern="1200" dirty="0">
                <a:solidFill>
                  <a:schemeClr val="tx1"/>
                </a:solidFill>
                <a:effectLst/>
                <a:latin typeface="+mn-lt"/>
                <a:ea typeface="+mn-ea"/>
                <a:cs typeface="+mn-cs"/>
              </a:rPr>
              <a:t>showing capsular layers substitution fixed with osmium </a:t>
            </a:r>
            <a:r>
              <a:rPr lang="en-US" sz="900" kern="1200" dirty="0" err="1">
                <a:solidFill>
                  <a:schemeClr val="tx1"/>
                </a:solidFill>
                <a:effectLst/>
                <a:latin typeface="+mn-lt"/>
                <a:ea typeface="+mn-ea"/>
                <a:cs typeface="+mn-cs"/>
              </a:rPr>
              <a:t>tetraoxide</a:t>
            </a:r>
            <a:r>
              <a:rPr lang="en-US" sz="900" kern="1200" dirty="0">
                <a:solidFill>
                  <a:schemeClr val="tx1"/>
                </a:solidFill>
                <a:effectLst/>
                <a:latin typeface="+mn-lt"/>
                <a:ea typeface="+mn-ea"/>
                <a:cs typeface="+mn-cs"/>
              </a:rPr>
              <a:t>. Scale bar, 0.5 </a:t>
            </a:r>
            <a:r>
              <a:rPr lang="en-US" sz="900" i="0" kern="1200" dirty="0">
                <a:solidFill>
                  <a:schemeClr val="tx1"/>
                </a:solidFill>
                <a:effectLst/>
                <a:latin typeface="+mn-lt"/>
                <a:ea typeface="+mn-ea"/>
                <a:cs typeface="+mn-cs"/>
                <a:sym typeface="Symbol" panose="05050102010706020507" pitchFamily="18" charset="2"/>
              </a:rPr>
              <a:t></a:t>
            </a:r>
            <a:r>
              <a:rPr lang="en-US" sz="900" kern="1200" dirty="0">
                <a:solidFill>
                  <a:schemeClr val="tx1"/>
                </a:solidFill>
                <a:effectLst/>
                <a:latin typeface="+mn-lt"/>
                <a:ea typeface="+mn-ea"/>
                <a:cs typeface="+mn-cs"/>
              </a:rPr>
              <a:t>m. (From </a:t>
            </a:r>
            <a:r>
              <a:rPr lang="en-US" sz="900" kern="1200" dirty="0" err="1">
                <a:solidFill>
                  <a:schemeClr val="tx1"/>
                </a:solidFill>
                <a:effectLst/>
                <a:latin typeface="+mn-lt"/>
                <a:ea typeface="+mn-ea"/>
                <a:cs typeface="+mn-cs"/>
              </a:rPr>
              <a:t>Amako</a:t>
            </a:r>
            <a:r>
              <a:rPr lang="en-US" sz="900" kern="1200" dirty="0">
                <a:solidFill>
                  <a:schemeClr val="tx1"/>
                </a:solidFill>
                <a:effectLst/>
                <a:latin typeface="+mn-lt"/>
                <a:ea typeface="+mn-ea"/>
                <a:cs typeface="+mn-cs"/>
              </a:rPr>
              <a:t> K, et al. 1988. </a:t>
            </a:r>
            <a:r>
              <a:rPr lang="en-US" sz="900" i="1" kern="1200" dirty="0">
                <a:solidFill>
                  <a:schemeClr val="tx1"/>
                </a:solidFill>
                <a:effectLst/>
                <a:latin typeface="+mn-lt"/>
                <a:ea typeface="+mn-ea"/>
                <a:cs typeface="+mn-cs"/>
              </a:rPr>
              <a:t>J </a:t>
            </a:r>
            <a:r>
              <a:rPr lang="en-US" sz="900" i="1" kern="1200" dirty="0" err="1">
                <a:solidFill>
                  <a:schemeClr val="tx1"/>
                </a:solidFill>
                <a:effectLst/>
                <a:latin typeface="+mn-lt"/>
                <a:ea typeface="+mn-ea"/>
                <a:cs typeface="+mn-cs"/>
              </a:rPr>
              <a:t>Bacteriol</a:t>
            </a:r>
            <a:r>
              <a:rPr lang="en-US" sz="900" i="1" kern="1200" dirty="0">
                <a:solidFill>
                  <a:schemeClr val="tx1"/>
                </a:solidFill>
                <a:effectLst/>
                <a:latin typeface="+mn-lt"/>
                <a:ea typeface="+mn-ea"/>
                <a:cs typeface="+mn-cs"/>
              </a:rPr>
              <a:t> </a:t>
            </a:r>
            <a:r>
              <a:rPr lang="en-US" sz="900" b="1" kern="1200" dirty="0">
                <a:solidFill>
                  <a:schemeClr val="tx1"/>
                </a:solidFill>
                <a:effectLst/>
                <a:latin typeface="+mn-lt"/>
                <a:ea typeface="+mn-ea"/>
                <a:cs typeface="+mn-cs"/>
              </a:rPr>
              <a:t>170</a:t>
            </a:r>
            <a:r>
              <a:rPr lang="en-US" sz="900" kern="1200" dirty="0">
                <a:solidFill>
                  <a:schemeClr val="tx1"/>
                </a:solidFill>
                <a:effectLst/>
                <a:latin typeface="+mn-lt"/>
                <a:ea typeface="+mn-ea"/>
                <a:cs typeface="+mn-cs"/>
              </a:rPr>
              <a:t>: 4960–4962, with permission from American Society for Microbiology.) (</a:t>
            </a:r>
            <a:r>
              <a:rPr lang="en-US" sz="900" i="1" kern="1200" dirty="0">
                <a:solidFill>
                  <a:schemeClr val="tx1"/>
                </a:solidFill>
                <a:effectLst/>
                <a:latin typeface="+mn-lt"/>
                <a:ea typeface="+mn-ea"/>
                <a:cs typeface="+mn-cs"/>
              </a:rPr>
              <a:t>Lower right</a:t>
            </a:r>
            <a:r>
              <a:rPr lang="en-US" sz="900" kern="1200" dirty="0">
                <a:solidFill>
                  <a:schemeClr val="tx1"/>
                </a:solidFill>
                <a:effectLst/>
                <a:latin typeface="+mn-lt"/>
                <a:ea typeface="+mn-ea"/>
                <a:cs typeface="+mn-cs"/>
              </a:rPr>
              <a:t>) Morphologically mature human immunodeficiency virus (HIV-1) particles shown by ultrathin section transmission electron microscopy (TS-TEM). Virus-producing H9 cells were treated with 1% tannic acid to render glycoprotein spikes on the virion detectable. The ill-defined aggregate of “spots” represents spikes in a tangential section of a virion. (From </a:t>
            </a:r>
            <a:r>
              <a:rPr lang="en-US" sz="900" kern="1200" dirty="0" err="1">
                <a:solidFill>
                  <a:schemeClr val="tx1"/>
                </a:solidFill>
                <a:effectLst/>
                <a:latin typeface="+mn-lt"/>
                <a:ea typeface="+mn-ea"/>
                <a:cs typeface="+mn-cs"/>
              </a:rPr>
              <a:t>Gelderblom</a:t>
            </a:r>
            <a:r>
              <a:rPr lang="en-US" sz="900" kern="1200" dirty="0">
                <a:solidFill>
                  <a:schemeClr val="tx1"/>
                </a:solidFill>
                <a:effectLst/>
                <a:latin typeface="+mn-lt"/>
                <a:ea typeface="+mn-ea"/>
                <a:cs typeface="+mn-cs"/>
              </a:rPr>
              <a:t> HR, et al. 1987. </a:t>
            </a:r>
            <a:r>
              <a:rPr lang="en-US" sz="900" i="1" kern="1200" dirty="0">
                <a:solidFill>
                  <a:schemeClr val="tx1"/>
                </a:solidFill>
                <a:effectLst/>
                <a:latin typeface="+mn-lt"/>
                <a:ea typeface="+mn-ea"/>
                <a:cs typeface="+mn-cs"/>
              </a:rPr>
              <a:t>Virology </a:t>
            </a:r>
            <a:r>
              <a:rPr lang="en-US" sz="900" b="1" kern="1200" dirty="0">
                <a:solidFill>
                  <a:schemeClr val="tx1"/>
                </a:solidFill>
                <a:effectLst/>
                <a:latin typeface="+mn-lt"/>
                <a:ea typeface="+mn-ea"/>
                <a:cs typeface="+mn-cs"/>
              </a:rPr>
              <a:t>156</a:t>
            </a:r>
            <a:r>
              <a:rPr lang="en-US" sz="900" kern="1200" dirty="0">
                <a:solidFill>
                  <a:schemeClr val="tx1"/>
                </a:solidFill>
                <a:effectLst/>
                <a:latin typeface="+mn-lt"/>
                <a:ea typeface="+mn-ea"/>
                <a:cs typeface="+mn-cs"/>
              </a:rPr>
              <a:t>: 171–176, with permission from Elsevier.)</a:t>
            </a:r>
            <a:r>
              <a:rPr lang="en-US" dirty="0">
                <a:effectLst/>
              </a:rPr>
              <a:t> </a:t>
            </a:r>
          </a:p>
          <a:p>
            <a:endParaRPr lang="en-US" altLang="en-US" dirty="0">
              <a:effectLst/>
              <a:ea typeface="MS PGothic" charset="-128"/>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900" b="0" i="1" kern="1200" dirty="0">
                <a:solidFill>
                  <a:schemeClr val="tx1"/>
                </a:solidFill>
                <a:effectLst/>
                <a:latin typeface="+mn-lt"/>
                <a:ea typeface="+mn-ea"/>
                <a:cs typeface="+mn-cs"/>
              </a:rPr>
              <a:t>(Note: Embedded links are present but live only in the slide display mode.)</a:t>
            </a:r>
            <a:endParaRPr lang="en-US" altLang="en-US" dirty="0">
              <a:ea typeface="MS PGothic" charset="-128"/>
            </a:endParaRPr>
          </a:p>
          <a:p>
            <a:endParaRPr lang="en-US" altLang="en-US" dirty="0">
              <a:ea typeface="MS PGothic" charset="-128"/>
            </a:endParaRPr>
          </a:p>
        </p:txBody>
      </p:sp>
    </p:spTree>
    <p:extLst>
      <p:ext uri="{BB962C8B-B14F-4D97-AF65-F5344CB8AC3E}">
        <p14:creationId xmlns:p14="http://schemas.microsoft.com/office/powerpoint/2010/main" val="143001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6475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45547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09684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405429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278BDF-EEB2-1348-862C-303861ED637C}"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19423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96517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78BDF-EEB2-1348-862C-303861ED637C}"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237141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78BDF-EEB2-1348-862C-303861ED637C}"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01949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78BDF-EEB2-1348-862C-303861ED637C}"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25588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35169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278BDF-EEB2-1348-862C-303861ED637C}"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4DA3F-3C09-AA45-AB21-B1008B6A8CB4}" type="slidenum">
              <a:rPr lang="en-US" smtClean="0"/>
              <a:t>‹#›</a:t>
            </a:fld>
            <a:endParaRPr lang="en-US"/>
          </a:p>
        </p:txBody>
      </p:sp>
    </p:spTree>
    <p:extLst>
      <p:ext uri="{BB962C8B-B14F-4D97-AF65-F5344CB8AC3E}">
        <p14:creationId xmlns:p14="http://schemas.microsoft.com/office/powerpoint/2010/main" val="172119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78BDF-EEB2-1348-862C-303861ED637C}" type="datetimeFigureOut">
              <a:rPr lang="en-US" smtClean="0"/>
              <a:t>8/17/2017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4DA3F-3C09-AA45-AB21-B1008B6A8CB4}" type="slidenum">
              <a:rPr lang="en-US" smtClean="0"/>
              <a:t>‹#›</a:t>
            </a:fld>
            <a:endParaRPr lang="en-US"/>
          </a:p>
        </p:txBody>
      </p:sp>
    </p:spTree>
    <p:extLst>
      <p:ext uri="{BB962C8B-B14F-4D97-AF65-F5344CB8AC3E}">
        <p14:creationId xmlns:p14="http://schemas.microsoft.com/office/powerpoint/2010/main" val="2334768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shlpress.com/default.tpl?action=full&amp;src=pdf&amp;--eqskudatarq=1076" TargetMode="External"/><Relationship Id="rId3" Type="http://schemas.openxmlformats.org/officeDocument/2006/relationships/hyperlink" Target="https://www.ncbi.nlm.nih.gov/books/NBK310274/"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bi.nlm.nih.gov/glycans/" TargetMode="External"/><Relationship Id="rId5" Type="http://schemas.openxmlformats.org/officeDocument/2006/relationships/image" Target="../media/image2.jpg"/><Relationship Id="rId4" Type="http://schemas.openxmlformats.org/officeDocument/2006/relationships/image" Target="../media/image1.jpe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F96065-936B-4570-833B-13950F3BD8B4}"/>
              </a:ext>
            </a:extLst>
          </p:cNvPr>
          <p:cNvGrpSpPr/>
          <p:nvPr/>
        </p:nvGrpSpPr>
        <p:grpSpPr>
          <a:xfrm>
            <a:off x="258786" y="445814"/>
            <a:ext cx="8607272" cy="6087256"/>
            <a:chOff x="258786" y="445814"/>
            <a:chExt cx="8607272" cy="6087256"/>
          </a:xfrm>
        </p:grpSpPr>
        <p:pic>
          <p:nvPicPr>
            <p:cNvPr id="16386"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074" y="5717492"/>
              <a:ext cx="636984" cy="815578"/>
            </a:xfrm>
            <a:prstGeom prst="rect">
              <a:avLst/>
            </a:prstGeom>
            <a:noFill/>
            <a:ln w="3810">
              <a:solidFill>
                <a:schemeClr val="tx1">
                  <a:alpha val="5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2"/>
            <p:cNvSpPr txBox="1">
              <a:spLocks noChangeArrowheads="1"/>
            </p:cNvSpPr>
            <p:nvPr/>
          </p:nvSpPr>
          <p:spPr bwMode="auto">
            <a:xfrm>
              <a:off x="983088" y="445814"/>
              <a:ext cx="6611082"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sz="1800" b="1" dirty="0"/>
                <a:t>All Cells in Nature Are Coated with a Dense Array </a:t>
              </a:r>
            </a:p>
            <a:p>
              <a:pPr algn="ctr"/>
              <a:r>
                <a:rPr lang="en-US" sz="1800" b="1" dirty="0"/>
                <a:t>of Glycans</a:t>
              </a:r>
            </a:p>
          </p:txBody>
        </p:sp>
        <p:sp>
          <p:nvSpPr>
            <p:cNvPr id="10" name="Rectangle 9"/>
            <p:cNvSpPr/>
            <p:nvPr/>
          </p:nvSpPr>
          <p:spPr>
            <a:xfrm>
              <a:off x="2273839" y="6122986"/>
              <a:ext cx="4900613" cy="230832"/>
            </a:xfrm>
            <a:prstGeom prst="rect">
              <a:avLst/>
            </a:prstGeom>
          </p:spPr>
          <p:txBody>
            <a:bodyPr wrap="square">
              <a:spAutoFit/>
            </a:bodyPr>
            <a:lstStyle/>
            <a:p>
              <a:pPr algn="ctr"/>
              <a:r>
                <a:rPr lang="en-US" sz="900" dirty="0"/>
                <a:t>©2017 The Consortium of </a:t>
              </a:r>
              <a:r>
                <a:rPr lang="en-US" sz="900" dirty="0" err="1"/>
                <a:t>Glycobiology</a:t>
              </a:r>
              <a:r>
                <a:rPr lang="en-US" sz="900" dirty="0"/>
                <a:t> Editors, La Jolla, California</a:t>
              </a:r>
            </a:p>
          </p:txBody>
        </p:sp>
        <p:sp>
          <p:nvSpPr>
            <p:cNvPr id="16389" name="Rectangle 14"/>
            <p:cNvSpPr>
              <a:spLocks noChangeArrowheads="1"/>
            </p:cNvSpPr>
            <p:nvPr/>
          </p:nvSpPr>
          <p:spPr bwMode="auto">
            <a:xfrm>
              <a:off x="1599226" y="5763212"/>
              <a:ext cx="6270446" cy="161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1200" b="1" i="1">
                  <a:solidFill>
                    <a:schemeClr val="tx2"/>
                  </a:solidFill>
                </a:rPr>
                <a:t>Chapter 1, Figure 4. </a:t>
              </a:r>
              <a:r>
                <a:rPr lang="en-US" altLang="en-US" sz="1200" b="1" i="1" dirty="0">
                  <a:solidFill>
                    <a:schemeClr val="tx2"/>
                  </a:solidFill>
                </a:rPr>
                <a:t>Essentials of </a:t>
              </a:r>
              <a:r>
                <a:rPr lang="en-US" altLang="en-US" sz="1200" b="1" i="1" dirty="0" err="1">
                  <a:solidFill>
                    <a:schemeClr val="tx2"/>
                  </a:solidFill>
                </a:rPr>
                <a:t>Glycobiology</a:t>
              </a:r>
              <a:r>
                <a:rPr lang="en-US" altLang="en-US" sz="1200" b="1" i="1" dirty="0">
                  <a:solidFill>
                    <a:schemeClr val="tx2"/>
                  </a:solidFill>
                </a:rPr>
                <a:t>, </a:t>
              </a:r>
              <a:r>
                <a:rPr lang="en-US" altLang="en-US" sz="1000" b="1" dirty="0">
                  <a:solidFill>
                    <a:schemeClr val="tx2"/>
                  </a:solidFill>
                </a:rPr>
                <a:t>Third Edition</a:t>
              </a:r>
              <a:r>
                <a:rPr lang="en-US" altLang="en-US" sz="1200" b="1" i="1" dirty="0">
                  <a:solidFill>
                    <a:schemeClr val="tx2"/>
                  </a:solidFill>
                </a:rPr>
                <a:t> </a:t>
              </a:r>
              <a:endParaRPr lang="en-US" altLang="en-US" sz="1200" b="1" dirty="0">
                <a:solidFill>
                  <a:schemeClr val="tx2"/>
                </a:solidFill>
              </a:endParaRPr>
            </a:p>
          </p:txBody>
        </p:sp>
        <p:pic>
          <p:nvPicPr>
            <p:cNvPr id="3" name="Picture 2"/>
            <p:cNvPicPr>
              <a:picLocks noChangeAspect="1"/>
            </p:cNvPicPr>
            <p:nvPr/>
          </p:nvPicPr>
          <p:blipFill>
            <a:blip r:embed="rId5"/>
            <a:stretch>
              <a:fillRect/>
            </a:stretch>
          </p:blipFill>
          <p:spPr>
            <a:xfrm>
              <a:off x="1599226" y="1189578"/>
              <a:ext cx="5886455" cy="3966255"/>
            </a:xfrm>
            <a:prstGeom prst="rect">
              <a:avLst/>
            </a:prstGeom>
          </p:spPr>
        </p:pic>
        <p:grpSp>
          <p:nvGrpSpPr>
            <p:cNvPr id="9" name="Group 8">
              <a:extLst>
                <a:ext uri="{FF2B5EF4-FFF2-40B4-BE49-F238E27FC236}">
                  <a16:creationId xmlns:a16="http://schemas.microsoft.com/office/drawing/2014/main" id="{E54B91B2-B489-4195-96A6-72229A5806DF}"/>
                </a:ext>
              </a:extLst>
            </p:cNvPr>
            <p:cNvGrpSpPr/>
            <p:nvPr/>
          </p:nvGrpSpPr>
          <p:grpSpPr>
            <a:xfrm>
              <a:off x="258786" y="5830554"/>
              <a:ext cx="1316220" cy="565843"/>
              <a:chOff x="258786" y="5877048"/>
              <a:chExt cx="1316220" cy="565843"/>
            </a:xfrm>
          </p:grpSpPr>
          <p:pic>
            <p:nvPicPr>
              <p:cNvPr id="11" name="Picture 2">
                <a:hlinkClick r:id="rId6"/>
                <a:extLst>
                  <a:ext uri="{FF2B5EF4-FFF2-40B4-BE49-F238E27FC236}">
                    <a16:creationId xmlns:a16="http://schemas.microsoft.com/office/drawing/2014/main" id="{4F6BE405-3B9B-42B0-A697-B0B05DDBCD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22568" y="5877048"/>
                <a:ext cx="45243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a:hlinkClick r:id="rId8"/>
                <a:extLst>
                  <a:ext uri="{FF2B5EF4-FFF2-40B4-BE49-F238E27FC236}">
                    <a16:creationId xmlns:a16="http://schemas.microsoft.com/office/drawing/2014/main" id="{75E76B24-10A2-4A01-8E58-05A0FFBB16C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3264" y="5880348"/>
                <a:ext cx="418916" cy="415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14F4E36-E57A-4F01-BE50-6CB8169E916B}"/>
                  </a:ext>
                </a:extLst>
              </p:cNvPr>
              <p:cNvSpPr/>
              <p:nvPr/>
            </p:nvSpPr>
            <p:spPr>
              <a:xfrm>
                <a:off x="258786" y="6258225"/>
                <a:ext cx="870751"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Buy the Book</a:t>
                </a:r>
              </a:p>
            </p:txBody>
          </p:sp>
        </p:grpSp>
      </p:grpSp>
    </p:spTree>
    <p:extLst>
      <p:ext uri="{BB962C8B-B14F-4D97-AF65-F5344CB8AC3E}">
        <p14:creationId xmlns:p14="http://schemas.microsoft.com/office/powerpoint/2010/main" val="1408763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329</Words>
  <Application>Microsoft Office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Arial</vt:lpstr>
      <vt:lpstr>Calibri</vt:lpstr>
      <vt:lpstr>Calibri Light</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Varki, Ajit</dc:creator>
  <cp:lastModifiedBy>Bhaskar</cp:lastModifiedBy>
  <cp:revision>32</cp:revision>
  <dcterms:created xsi:type="dcterms:W3CDTF">2017-05-17T01:16:58Z</dcterms:created>
  <dcterms:modified xsi:type="dcterms:W3CDTF">2017-08-17T06:54:05Z</dcterms:modified>
</cp:coreProperties>
</file>